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371" r:id="rId2"/>
    <p:sldId id="299" r:id="rId3"/>
    <p:sldId id="300" r:id="rId4"/>
    <p:sldId id="460" r:id="rId5"/>
    <p:sldId id="353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89" r:id="rId24"/>
    <p:sldId id="390" r:id="rId25"/>
    <p:sldId id="391" r:id="rId26"/>
    <p:sldId id="392" r:id="rId27"/>
    <p:sldId id="393" r:id="rId28"/>
    <p:sldId id="394" r:id="rId29"/>
    <p:sldId id="274" r:id="rId30"/>
    <p:sldId id="298" r:id="rId31"/>
    <p:sldId id="29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1920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14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ttman, Barry" userId="bff186cd-6ce8-41ba-8e8c-e85cdef216de" providerId="ADAL" clId="{6FBB7586-24D2-4AB7-B370-0B4D1A0BB9BA}"/>
    <pc:docChg chg="modSld">
      <pc:chgData name="Wittman, Barry" userId="bff186cd-6ce8-41ba-8e8c-e85cdef216de" providerId="ADAL" clId="{6FBB7586-24D2-4AB7-B370-0B4D1A0BB9BA}" dt="2024-08-30T17:32:31.487" v="45" actId="20577"/>
      <pc:docMkLst>
        <pc:docMk/>
      </pc:docMkLst>
      <pc:sldChg chg="modSp">
        <pc:chgData name="Wittman, Barry" userId="bff186cd-6ce8-41ba-8e8c-e85cdef216de" providerId="ADAL" clId="{6FBB7586-24D2-4AB7-B370-0B4D1A0BB9BA}" dt="2024-08-30T17:32:31.487" v="45" actId="20577"/>
        <pc:sldMkLst>
          <pc:docMk/>
          <pc:sldMk cId="0" sldId="297"/>
        </pc:sldMkLst>
        <pc:spChg chg="mod">
          <ac:chgData name="Wittman, Barry" userId="bff186cd-6ce8-41ba-8e8c-e85cdef216de" providerId="ADAL" clId="{6FBB7586-24D2-4AB7-B370-0B4D1A0BB9BA}" dt="2024-08-30T17:32:31.487" v="45" actId="20577"/>
          <ac:spMkLst>
            <pc:docMk/>
            <pc:sldMk cId="0" sldId="297"/>
            <ac:spMk id="5" creationId="{00000000-0000-0000-0000-000000000000}"/>
          </ac:spMkLst>
        </pc:spChg>
      </pc:sldChg>
      <pc:sldChg chg="modSp modAnim">
        <pc:chgData name="Wittman, Barry" userId="bff186cd-6ce8-41ba-8e8c-e85cdef216de" providerId="ADAL" clId="{6FBB7586-24D2-4AB7-B370-0B4D1A0BB9BA}" dt="2024-08-30T17:32:22.130" v="39"/>
        <pc:sldMkLst>
          <pc:docMk/>
          <pc:sldMk cId="0" sldId="298"/>
        </pc:sldMkLst>
        <pc:spChg chg="mod">
          <ac:chgData name="Wittman, Barry" userId="bff186cd-6ce8-41ba-8e8c-e85cdef216de" providerId="ADAL" clId="{6FBB7586-24D2-4AB7-B370-0B4D1A0BB9BA}" dt="2024-08-30T17:32:14.846" v="38" actId="15"/>
          <ac:spMkLst>
            <pc:docMk/>
            <pc:sldMk cId="0" sldId="298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FE8EF-7E1D-4CC2-BD9F-B1936C0AC818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068796-915B-4F4F-972A-93A5DBC278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4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68796-915B-4F4F-972A-93A5DBC278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184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A57E976-8075-4937-B12C-3CC32E54B430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F7B3FC0-58E1-4035-BA6F-4BC11C556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 3100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2 - Wednesday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F5269-9EB1-4CA8-8EC2-85AD01905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stakeholder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C518A-A843-40FA-8C06-9F5A53D97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b="1" dirty="0"/>
              <a:t>stakeholder need</a:t>
            </a:r>
            <a:r>
              <a:rPr lang="en-US" dirty="0"/>
              <a:t> is a feature that one or more stakeholders want</a:t>
            </a:r>
          </a:p>
          <a:p>
            <a:r>
              <a:rPr lang="en-US" dirty="0"/>
              <a:t>Sometimes, these needs are written in descriptions called </a:t>
            </a:r>
            <a:r>
              <a:rPr lang="en-US" b="1" dirty="0"/>
              <a:t>needs specifications</a:t>
            </a:r>
          </a:p>
          <a:p>
            <a:r>
              <a:rPr lang="en-US" dirty="0"/>
              <a:t>Then, developers have to wrangle all of these conflicting, incomplete, and vague needs into a requirements specification</a:t>
            </a:r>
          </a:p>
          <a:p>
            <a:r>
              <a:rPr lang="en-US" dirty="0"/>
              <a:t>Traditional methods may have a specific person who does this</a:t>
            </a:r>
          </a:p>
          <a:p>
            <a:pPr lvl="1"/>
            <a:r>
              <a:rPr lang="en-US" dirty="0"/>
              <a:t>Titles like </a:t>
            </a:r>
            <a:r>
              <a:rPr lang="en-US" b="1" dirty="0"/>
              <a:t>requirements analyst</a:t>
            </a:r>
            <a:r>
              <a:rPr lang="en-US" dirty="0"/>
              <a:t>, </a:t>
            </a:r>
            <a:r>
              <a:rPr lang="en-US" b="1" dirty="0"/>
              <a:t>requirements specialist</a:t>
            </a:r>
            <a:r>
              <a:rPr lang="en-US" dirty="0"/>
              <a:t>, </a:t>
            </a:r>
            <a:r>
              <a:rPr lang="en-US" b="1" dirty="0"/>
              <a:t>user interaction designer</a:t>
            </a:r>
          </a:p>
        </p:txBody>
      </p:sp>
    </p:spTree>
    <p:extLst>
      <p:ext uri="{BB962C8B-B14F-4D97-AF65-F5344CB8AC3E}">
        <p14:creationId xmlns:p14="http://schemas.microsoft.com/office/powerpoint/2010/main" val="293299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10EA-45F5-47B8-87E8-2BA61CA22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Functional and non-functional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3549C-8ABC-4AF5-BE49-CD95B0C5A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It's common to divide requirements into functional and non-functional categories</a:t>
            </a:r>
          </a:p>
          <a:p>
            <a:r>
              <a:rPr lang="en-US" b="1" dirty="0"/>
              <a:t>Functional requirements</a:t>
            </a:r>
            <a:r>
              <a:rPr lang="en-US" dirty="0"/>
              <a:t> are about how software takes input and turns it into output, its </a:t>
            </a:r>
            <a:r>
              <a:rPr lang="en-US" b="1" dirty="0"/>
              <a:t>behavior</a:t>
            </a:r>
          </a:p>
          <a:p>
            <a:pPr lvl="1"/>
            <a:r>
              <a:rPr lang="en-US" dirty="0"/>
              <a:t>Appearance</a:t>
            </a:r>
          </a:p>
          <a:p>
            <a:pPr lvl="1"/>
            <a:r>
              <a:rPr lang="en-US" dirty="0"/>
              <a:t>User interface actions</a:t>
            </a:r>
          </a:p>
          <a:p>
            <a:pPr lvl="1"/>
            <a:r>
              <a:rPr lang="en-US" dirty="0"/>
              <a:t>Input and output processes</a:t>
            </a:r>
          </a:p>
          <a:p>
            <a:r>
              <a:rPr lang="en-US" dirty="0"/>
              <a:t>Most requirements are functional requirements, and they take the most time and effort to specify</a:t>
            </a:r>
          </a:p>
        </p:txBody>
      </p:sp>
    </p:spTree>
    <p:extLst>
      <p:ext uri="{BB962C8B-B14F-4D97-AF65-F5344CB8AC3E}">
        <p14:creationId xmlns:p14="http://schemas.microsoft.com/office/powerpoint/2010/main" val="119464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1A151-A33B-435E-9EA8-132C15606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Non-functional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03FFF-9E0C-431A-8688-4E672A06D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10972800" cy="470180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Non-functional requirements</a:t>
            </a:r>
            <a:r>
              <a:rPr lang="en-US" dirty="0"/>
              <a:t> describe the </a:t>
            </a:r>
            <a:r>
              <a:rPr lang="en-US" b="1" dirty="0"/>
              <a:t>properties</a:t>
            </a:r>
            <a:r>
              <a:rPr lang="en-US" dirty="0"/>
              <a:t> software must have</a:t>
            </a:r>
          </a:p>
          <a:p>
            <a:pPr lvl="1"/>
            <a:r>
              <a:rPr lang="en-US" dirty="0"/>
              <a:t>Speed of processing</a:t>
            </a:r>
          </a:p>
          <a:p>
            <a:pPr lvl="1"/>
            <a:r>
              <a:rPr lang="en-US" dirty="0"/>
              <a:t>Amount of memory used</a:t>
            </a:r>
          </a:p>
          <a:p>
            <a:pPr lvl="1"/>
            <a:r>
              <a:rPr lang="en-US" dirty="0"/>
              <a:t>How often failures can be permitted</a:t>
            </a:r>
          </a:p>
          <a:p>
            <a:pPr lvl="1"/>
            <a:r>
              <a:rPr lang="en-US" dirty="0"/>
              <a:t>Level of security</a:t>
            </a:r>
          </a:p>
          <a:p>
            <a:pPr lvl="1"/>
            <a:r>
              <a:rPr lang="en-US" dirty="0"/>
              <a:t>Ease of modification</a:t>
            </a:r>
          </a:p>
          <a:p>
            <a:pPr lvl="1"/>
            <a:r>
              <a:rPr lang="en-US" dirty="0"/>
              <a:t>Cost of development</a:t>
            </a:r>
          </a:p>
          <a:p>
            <a:pPr lvl="1"/>
            <a:r>
              <a:rPr lang="en-US" dirty="0"/>
              <a:t>Platforms the product must run on</a:t>
            </a:r>
          </a:p>
          <a:p>
            <a:r>
              <a:rPr lang="en-US" dirty="0"/>
              <a:t>Non-functional requirements are more abstract than functional requirements</a:t>
            </a:r>
          </a:p>
          <a:p>
            <a:r>
              <a:rPr lang="en-US" dirty="0"/>
              <a:t>Functional requirements are tied to specific pieces of code, but non-functional requirements are properties of the whole system</a:t>
            </a:r>
          </a:p>
        </p:txBody>
      </p:sp>
    </p:spTree>
    <p:extLst>
      <p:ext uri="{BB962C8B-B14F-4D97-AF65-F5344CB8AC3E}">
        <p14:creationId xmlns:p14="http://schemas.microsoft.com/office/powerpoint/2010/main" val="159965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3A35C-110A-4685-83D6-C3FC70BA0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 in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65BFC-90CE-48AF-A6FD-F802B29CF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This example from the book shows the same specification from abstract to concrete:</a:t>
            </a:r>
          </a:p>
          <a:p>
            <a:pPr lvl="1"/>
            <a:r>
              <a:rPr lang="en-US" dirty="0"/>
              <a:t>The product must provide an online bookstore shopping experience.</a:t>
            </a:r>
          </a:p>
          <a:p>
            <a:pPr lvl="1"/>
            <a:r>
              <a:rPr lang="en-US" dirty="0"/>
              <a:t>The product must provide titles and descriptions of books from which users may choose books to purchase.</a:t>
            </a:r>
          </a:p>
          <a:p>
            <a:pPr lvl="1"/>
            <a:r>
              <a:rPr lang="en-US" dirty="0"/>
              <a:t>The product must allow shoppers to buy books by placing them in a shopping cart.</a:t>
            </a:r>
          </a:p>
          <a:p>
            <a:pPr lvl="1"/>
            <a:r>
              <a:rPr lang="en-US" dirty="0"/>
              <a:t>The product must display a button with each book description that when pressed places books in the shopper’s cart.</a:t>
            </a:r>
          </a:p>
          <a:p>
            <a:pPr lvl="1"/>
            <a:r>
              <a:rPr lang="en-US" dirty="0"/>
              <a:t>The product must display a button labeled "Buy" that maintains a constant position (despite scrolling) at the upper right-hand corner of a book-description web page. When pressed, this button must place the book whose description is displayed into the shopper’s cart.</a:t>
            </a:r>
          </a:p>
        </p:txBody>
      </p:sp>
    </p:spTree>
    <p:extLst>
      <p:ext uri="{BB962C8B-B14F-4D97-AF65-F5344CB8AC3E}">
        <p14:creationId xmlns:p14="http://schemas.microsoft.com/office/powerpoint/2010/main" val="187865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F88E5-5075-4D62-A526-0CF0ED6E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DDCF4-1DFF-4BB0-8CDE-F7D47904B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Business requirements specifications</a:t>
            </a:r>
            <a:r>
              <a:rPr lang="en-US" dirty="0"/>
              <a:t> are client objectives that must be met</a:t>
            </a:r>
          </a:p>
          <a:p>
            <a:pPr lvl="1"/>
            <a:r>
              <a:rPr lang="en-US" dirty="0"/>
              <a:t>They are abstract descriptions of the product</a:t>
            </a:r>
          </a:p>
          <a:p>
            <a:pPr lvl="1"/>
            <a:r>
              <a:rPr lang="en-US" dirty="0"/>
              <a:t>They might include deadlines or sales targets</a:t>
            </a:r>
          </a:p>
          <a:p>
            <a:pPr lvl="1"/>
            <a:r>
              <a:rPr lang="en-US" dirty="0"/>
              <a:t>They're usually non-functional requirements</a:t>
            </a:r>
          </a:p>
          <a:p>
            <a:r>
              <a:rPr lang="en-US" b="1" dirty="0"/>
              <a:t>User-level needs and requirements</a:t>
            </a:r>
            <a:r>
              <a:rPr lang="en-US" dirty="0"/>
              <a:t> are one step more concrete</a:t>
            </a:r>
          </a:p>
          <a:p>
            <a:pPr lvl="1"/>
            <a:r>
              <a:rPr lang="en-US" dirty="0"/>
              <a:t>They describe tasks or goals that the product would allow a user to perform</a:t>
            </a:r>
          </a:p>
          <a:p>
            <a:pPr lvl="1"/>
            <a:r>
              <a:rPr lang="en-US" dirty="0"/>
              <a:t>These tend to describe what the product does but not how</a:t>
            </a:r>
          </a:p>
          <a:p>
            <a:pPr lvl="1"/>
            <a:r>
              <a:rPr lang="en-US" dirty="0"/>
              <a:t>Could be functional or non-functional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8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9FCBC-96C4-437A-8E47-2EAB6947D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levels of abstraction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D80D7-2354-4A3D-A484-3438B6A85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Operational-level needs and requirements</a:t>
            </a:r>
            <a:r>
              <a:rPr lang="en-US" dirty="0"/>
              <a:t> describe individual inputs and outputs</a:t>
            </a:r>
          </a:p>
          <a:p>
            <a:pPr lvl="1"/>
            <a:r>
              <a:rPr lang="en-US" dirty="0"/>
              <a:t>These are more specific than user-level needs and requirements</a:t>
            </a:r>
          </a:p>
          <a:p>
            <a:pPr lvl="1"/>
            <a:r>
              <a:rPr lang="en-US" dirty="0"/>
              <a:t>Example: The product must allow users to enter polynomial equations, trigonometric equations, logarithmic equations, and exponential equations, all of one variable.</a:t>
            </a:r>
          </a:p>
          <a:p>
            <a:r>
              <a:rPr lang="en-US" b="1" dirty="0"/>
              <a:t>Physical-level needs and requirements</a:t>
            </a:r>
            <a:r>
              <a:rPr lang="en-US" dirty="0"/>
              <a:t> are about the appearance and formatting of the user interface</a:t>
            </a:r>
          </a:p>
          <a:p>
            <a:pPr lvl="1"/>
            <a:r>
              <a:rPr lang="en-US" dirty="0"/>
              <a:t>These will describe what the product actually looks like (which might be several different descriptions if the same product works on a desktop and a phone)</a:t>
            </a:r>
          </a:p>
          <a:p>
            <a:pPr lvl="1"/>
            <a:r>
              <a:rPr lang="en-US" dirty="0"/>
              <a:t>Example: The product must provide </a:t>
            </a:r>
            <a:r>
              <a:rPr lang="en-US"/>
              <a:t>a text box </a:t>
            </a:r>
            <a:r>
              <a:rPr lang="en-US" dirty="0"/>
              <a:t>for equation input. The text box must display 50 characters and scroll vertically up to 800 lines.</a:t>
            </a:r>
          </a:p>
        </p:txBody>
      </p:sp>
    </p:spTree>
    <p:extLst>
      <p:ext uri="{BB962C8B-B14F-4D97-AF65-F5344CB8AC3E}">
        <p14:creationId xmlns:p14="http://schemas.microsoft.com/office/powerpoint/2010/main" val="148819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0016E-B5FF-416F-8DE5-E5A3B1F53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in traditional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139B0-5206-4826-9A57-21E2EA6E8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Most of the terminology we've been using comes out of traditional software development processes like waterfall</a:t>
            </a:r>
          </a:p>
          <a:p>
            <a:r>
              <a:rPr lang="en-US" dirty="0"/>
              <a:t>In that paradigm, requirements must be gathered first, followed by design, followed by implementation, testing, and maintenance</a:t>
            </a:r>
          </a:p>
          <a:p>
            <a:r>
              <a:rPr lang="en-US" dirty="0"/>
              <a:t>The requirements must be </a:t>
            </a:r>
            <a:r>
              <a:rPr lang="en-US" b="1" dirty="0"/>
              <a:t>frozen</a:t>
            </a:r>
            <a:r>
              <a:rPr lang="en-US" dirty="0"/>
              <a:t> so that the next steps can take place</a:t>
            </a:r>
          </a:p>
          <a:p>
            <a:r>
              <a:rPr lang="en-US" dirty="0"/>
              <a:t>Then, no one wants to change the requirements because you'll have to redo everything that comes after, which is expensive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48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1B6C5-322C-44F3-B1FF-0B2B81D36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Problems with requirements in traditional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96C95-A8B3-4B00-98F4-9ECD6D655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It's really hard to figure out all the requirements before doing any coding and looking at prototypes</a:t>
            </a:r>
          </a:p>
          <a:p>
            <a:r>
              <a:rPr lang="en-US" dirty="0"/>
              <a:t>The world changes quickly, especially in technology, and people's desires change</a:t>
            </a:r>
          </a:p>
          <a:p>
            <a:r>
              <a:rPr lang="en-US" dirty="0"/>
              <a:t>Writing all the requirements takes a lot of work, creates large documents, and costs a lot of money</a:t>
            </a:r>
          </a:p>
          <a:p>
            <a:r>
              <a:rPr lang="en-US" dirty="0"/>
              <a:t>The waterfall process means that nothing is ready for a long time (often years) after the project starts, and some projects get canceled</a:t>
            </a:r>
          </a:p>
        </p:txBody>
      </p:sp>
    </p:spTree>
    <p:extLst>
      <p:ext uri="{BB962C8B-B14F-4D97-AF65-F5344CB8AC3E}">
        <p14:creationId xmlns:p14="http://schemas.microsoft.com/office/powerpoint/2010/main" val="61977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D6CD5-9FDB-4B3C-A308-6D4AA2CA6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in agile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C61E7-BDF4-4F73-88F4-2211E0342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Agile developers try not to write requirements at all</a:t>
            </a:r>
          </a:p>
          <a:p>
            <a:pPr lvl="1"/>
            <a:r>
              <a:rPr lang="en-US" dirty="0"/>
              <a:t>But you have to start with something ...</a:t>
            </a:r>
          </a:p>
          <a:p>
            <a:r>
              <a:rPr lang="en-US" dirty="0"/>
              <a:t>Stakeholder needs are turned into lists called </a:t>
            </a:r>
            <a:r>
              <a:rPr lang="en-US" b="1" dirty="0"/>
              <a:t>product backlogs</a:t>
            </a:r>
          </a:p>
          <a:p>
            <a:r>
              <a:rPr lang="en-US" dirty="0"/>
              <a:t>A </a:t>
            </a:r>
            <a:r>
              <a:rPr lang="en-US" b="1" dirty="0"/>
              <a:t>product owner</a:t>
            </a:r>
            <a:r>
              <a:rPr lang="en-US" dirty="0"/>
              <a:t> adds to the product backlogs and prioritizes them</a:t>
            </a:r>
          </a:p>
          <a:p>
            <a:r>
              <a:rPr lang="en-US" dirty="0"/>
              <a:t>High priority items are chosen for each </a:t>
            </a:r>
            <a:r>
              <a:rPr lang="en-US" b="1" dirty="0"/>
              <a:t>sprint</a:t>
            </a:r>
            <a:r>
              <a:rPr lang="en-US" dirty="0"/>
              <a:t>, the agile term for a development iteration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8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DC4E-6F35-4718-A560-49D433B1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Scrum tries to make changing requirements cheap and easy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E0504-2EB5-4B76-99C4-15BFBF6D1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Delay choosing requirements as long as possible</a:t>
            </a:r>
          </a:p>
          <a:p>
            <a:pPr lvl="1"/>
            <a:r>
              <a:rPr lang="en-US" dirty="0"/>
              <a:t>Stakeholder needs can be easily added or removed from the product backlog</a:t>
            </a:r>
          </a:p>
          <a:p>
            <a:pPr lvl="1"/>
            <a:r>
              <a:rPr lang="en-US" dirty="0"/>
              <a:t>Requirements are set only for the product backlog items (PBIs) when they're implemented on a sprint</a:t>
            </a:r>
          </a:p>
          <a:p>
            <a:r>
              <a:rPr lang="en-US" dirty="0"/>
              <a:t>Delay refinement as long as possible</a:t>
            </a:r>
          </a:p>
          <a:p>
            <a:pPr lvl="1"/>
            <a:r>
              <a:rPr lang="en-US" dirty="0"/>
              <a:t>PBIs are broken down until they're small enough and detailed enough for a single sprint</a:t>
            </a:r>
          </a:p>
          <a:p>
            <a:pPr lvl="1"/>
            <a:r>
              <a:rPr lang="en-US" dirty="0"/>
              <a:t>User-level requirements are refined into operational- and physical-level requirements for the sprint where they're implemented</a:t>
            </a:r>
          </a:p>
          <a:p>
            <a:r>
              <a:rPr lang="en-US" dirty="0"/>
              <a:t>Avoid writing requirements altogether</a:t>
            </a:r>
          </a:p>
          <a:p>
            <a:pPr lvl="1"/>
            <a:r>
              <a:rPr lang="en-US" dirty="0"/>
              <a:t>Instead of writing down physical-level requirements, talk to the stakeholders and implement what they say in the sprint</a:t>
            </a:r>
          </a:p>
          <a:p>
            <a:r>
              <a:rPr lang="en-US" dirty="0"/>
              <a:t>Determine requirements in light of current product features</a:t>
            </a:r>
          </a:p>
          <a:p>
            <a:pPr lvl="1"/>
            <a:r>
              <a:rPr lang="en-US" dirty="0"/>
              <a:t>Because agile methods iterate on an existing product, everyone can see which features would be most useful next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25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did we talk about last time?</a:t>
            </a:r>
          </a:p>
          <a:p>
            <a:r>
              <a:rPr lang="en-US" dirty="0"/>
              <a:t>Continued introduction to software engineering</a:t>
            </a:r>
          </a:p>
          <a:p>
            <a:r>
              <a:rPr lang="en-US" dirty="0"/>
              <a:t>Git, GitHub, and version control systems</a:t>
            </a:r>
          </a:p>
        </p:txBody>
      </p:sp>
    </p:spTree>
    <p:extLst>
      <p:ext uri="{BB962C8B-B14F-4D97-AF65-F5344CB8AC3E}">
        <p14:creationId xmlns:p14="http://schemas.microsoft.com/office/powerpoint/2010/main" val="158698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C31F-A8B2-4729-BAF1-FA861EA1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Stating specifications in traditional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17BF3-680A-4DD2-A087-E0CA6E0A1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Specifications are usually made in declarative English (or appropriate natural language) sentences</a:t>
            </a:r>
          </a:p>
          <a:p>
            <a:r>
              <a:rPr lang="en-US" dirty="0"/>
              <a:t>Problem: English is vague and confusing</a:t>
            </a:r>
          </a:p>
          <a:p>
            <a:r>
              <a:rPr lang="en-US" dirty="0"/>
              <a:t>Rules for good technical writing:</a:t>
            </a:r>
          </a:p>
          <a:p>
            <a:pPr lvl="1"/>
            <a:r>
              <a:rPr lang="en-US" dirty="0"/>
              <a:t>Write complete, simple sentences in the active voice</a:t>
            </a:r>
          </a:p>
          <a:p>
            <a:pPr lvl="1"/>
            <a:r>
              <a:rPr lang="en-US" dirty="0"/>
              <a:t>Define terms clearly and use them consistently</a:t>
            </a:r>
          </a:p>
          <a:p>
            <a:pPr lvl="1"/>
            <a:r>
              <a:rPr lang="en-US" dirty="0"/>
              <a:t>Avoid synonyms</a:t>
            </a:r>
          </a:p>
          <a:p>
            <a:pPr lvl="1"/>
            <a:r>
              <a:rPr lang="en-US" dirty="0"/>
              <a:t>Group related material into sections</a:t>
            </a:r>
          </a:p>
          <a:p>
            <a:pPr lvl="1"/>
            <a:r>
              <a:rPr lang="en-US" dirty="0"/>
              <a:t>Use tables, lists, indentation, white space, and other formatting aids</a:t>
            </a:r>
          </a:p>
          <a:p>
            <a:r>
              <a:rPr lang="en-US" dirty="0"/>
              <a:t>Use "must" or "shall" to describe behaviors the product must do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6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74B1F-129F-44C4-886F-C3B347948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Testable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357C4-C461-4D75-B665-C5662E70A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Requirements should be </a:t>
            </a:r>
            <a:r>
              <a:rPr lang="en-US" b="1" dirty="0"/>
              <a:t>testable</a:t>
            </a:r>
            <a:r>
              <a:rPr lang="en-US" dirty="0"/>
              <a:t> or </a:t>
            </a:r>
            <a:r>
              <a:rPr lang="en-US" b="1" dirty="0"/>
              <a:t>verifiable</a:t>
            </a:r>
          </a:p>
          <a:p>
            <a:r>
              <a:rPr lang="en-US" dirty="0"/>
              <a:t>This means that there can be a process for testing whether the product meets the requirement</a:t>
            </a:r>
          </a:p>
          <a:p>
            <a:r>
              <a:rPr lang="en-US" b="1" dirty="0"/>
              <a:t>Bad requirement:</a:t>
            </a:r>
          </a:p>
          <a:p>
            <a:pPr lvl="1"/>
            <a:r>
              <a:rPr lang="en-US" dirty="0"/>
              <a:t>The product must display query results quickly.</a:t>
            </a:r>
          </a:p>
          <a:p>
            <a:r>
              <a:rPr lang="en-US" b="1" dirty="0"/>
              <a:t>Good requirement:</a:t>
            </a:r>
          </a:p>
          <a:p>
            <a:pPr lvl="1"/>
            <a:r>
              <a:rPr lang="en-US" dirty="0"/>
              <a:t>The product must display query results in less than one second.</a:t>
            </a:r>
          </a:p>
          <a:p>
            <a:r>
              <a:rPr lang="en-US" dirty="0"/>
              <a:t>The bad requirement isn't testable because "quickly" is subjective</a:t>
            </a:r>
          </a:p>
          <a:p>
            <a:r>
              <a:rPr lang="en-US" dirty="0"/>
              <a:t>The good requirement is testable because we can time the finished system</a:t>
            </a:r>
          </a:p>
        </p:txBody>
      </p:sp>
    </p:spTree>
    <p:extLst>
      <p:ext uri="{BB962C8B-B14F-4D97-AF65-F5344CB8AC3E}">
        <p14:creationId xmlns:p14="http://schemas.microsoft.com/office/powerpoint/2010/main" val="61505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B9883-6C56-43BC-A4D9-19F753D70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traceability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3596E-3035-4BC3-8DBC-5A22BFA01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 want a clear relationship between a requirement, a part of the design, the code that implements this design, and the tests that verify it</a:t>
            </a:r>
          </a:p>
          <a:p>
            <a:r>
              <a:rPr lang="en-US" dirty="0"/>
              <a:t>Being able to connect the requirements to later stages of development is called </a:t>
            </a:r>
            <a:r>
              <a:rPr lang="en-US" b="1" dirty="0"/>
              <a:t>requirements traceability</a:t>
            </a:r>
          </a:p>
          <a:p>
            <a:r>
              <a:rPr lang="en-US" dirty="0"/>
              <a:t>To make requirements more traceable, each specification should state only a single requirement</a:t>
            </a:r>
          </a:p>
          <a:p>
            <a:pPr lvl="1"/>
            <a:r>
              <a:rPr lang="en-US" dirty="0"/>
              <a:t>This kind of specification is called </a:t>
            </a:r>
            <a:r>
              <a:rPr lang="en-US" b="1" dirty="0"/>
              <a:t>atomic</a:t>
            </a:r>
          </a:p>
          <a:p>
            <a:r>
              <a:rPr lang="en-US" b="1" dirty="0"/>
              <a:t>Non-atomic specification:</a:t>
            </a:r>
          </a:p>
          <a:p>
            <a:pPr lvl="1"/>
            <a:r>
              <a:rPr lang="en-US" dirty="0"/>
              <a:t>The product must display a list of previous commands and the results of commands, each in its own window.</a:t>
            </a:r>
          </a:p>
          <a:p>
            <a:r>
              <a:rPr lang="en-US" dirty="0"/>
              <a:t>The goal is simplicity and clarity</a:t>
            </a:r>
          </a:p>
          <a:p>
            <a:r>
              <a:rPr lang="en-US" dirty="0"/>
              <a:t>A long list of simple requirements is better than a short list of confusing, complex requirements</a:t>
            </a:r>
          </a:p>
        </p:txBody>
      </p:sp>
    </p:spTree>
    <p:extLst>
      <p:ext uri="{BB962C8B-B14F-4D97-AF65-F5344CB8AC3E}">
        <p14:creationId xmlns:p14="http://schemas.microsoft.com/office/powerpoint/2010/main" val="215459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4AB3A-D60B-423E-92BA-98F0462EF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Stating specifications in agile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4E8C4-9BCD-4BAC-AEE5-3EA6339C3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Agile developers have some documents like product vision statements and product backlog items</a:t>
            </a:r>
          </a:p>
          <a:p>
            <a:r>
              <a:rPr lang="en-US" dirty="0"/>
              <a:t>A very common way to describe requirements is through </a:t>
            </a:r>
            <a:r>
              <a:rPr lang="en-US" b="1" dirty="0"/>
              <a:t>user stories</a:t>
            </a:r>
          </a:p>
          <a:p>
            <a:r>
              <a:rPr lang="en-US" dirty="0"/>
              <a:t>A user story describes a function that the product provides to users</a:t>
            </a:r>
          </a:p>
          <a:p>
            <a:r>
              <a:rPr lang="en-US" dirty="0"/>
              <a:t>Sometimes a big story that is a huge chunk of the application is called an </a:t>
            </a:r>
            <a:r>
              <a:rPr lang="en-US" b="1" dirty="0"/>
              <a:t>epic</a:t>
            </a:r>
          </a:p>
          <a:p>
            <a:r>
              <a:rPr lang="en-US" dirty="0"/>
              <a:t>Sometimes a story that would take several sprints to implement is called a </a:t>
            </a:r>
            <a:r>
              <a:rPr lang="en-US" b="1" dirty="0"/>
              <a:t>feature</a:t>
            </a:r>
          </a:p>
          <a:p>
            <a:r>
              <a:rPr lang="en-US" dirty="0"/>
              <a:t>A story that can be implemented in a single sprint is a </a:t>
            </a:r>
            <a:r>
              <a:rPr lang="en-US" b="1" dirty="0" err="1"/>
              <a:t>sprintable</a:t>
            </a:r>
            <a:r>
              <a:rPr lang="en-US" b="1" dirty="0"/>
              <a:t> story</a:t>
            </a:r>
            <a:r>
              <a:rPr lang="en-US" dirty="0"/>
              <a:t> or an </a:t>
            </a:r>
            <a:r>
              <a:rPr lang="en-US" b="1" dirty="0"/>
              <a:t>implementable story</a:t>
            </a:r>
          </a:p>
          <a:p>
            <a:r>
              <a:rPr lang="en-US" b="1" dirty="0"/>
              <a:t>Note:</a:t>
            </a:r>
            <a:r>
              <a:rPr lang="en-US" dirty="0"/>
              <a:t> Some agile people </a:t>
            </a:r>
            <a:r>
              <a:rPr lang="en-US" i="1" dirty="0"/>
              <a:t>only</a:t>
            </a:r>
            <a:r>
              <a:rPr lang="en-US" dirty="0"/>
              <a:t> use the term user story for </a:t>
            </a:r>
            <a:r>
              <a:rPr lang="en-US" dirty="0" err="1"/>
              <a:t>sprintable</a:t>
            </a:r>
            <a:r>
              <a:rPr lang="en-US" dirty="0"/>
              <a:t> stories</a:t>
            </a:r>
          </a:p>
        </p:txBody>
      </p:sp>
    </p:spTree>
    <p:extLst>
      <p:ext uri="{BB962C8B-B14F-4D97-AF65-F5344CB8AC3E}">
        <p14:creationId xmlns:p14="http://schemas.microsoft.com/office/powerpoint/2010/main" val="388053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809B-0B49-4A33-A505-F028325E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voice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DB9DB-E761-4927-8AD6-DFC1E4C69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way of expressing user stories is user voice form:</a:t>
            </a:r>
          </a:p>
          <a:p>
            <a:pPr lvl="1"/>
            <a:r>
              <a:rPr lang="en-US" dirty="0"/>
              <a:t>As a &lt;</a:t>
            </a:r>
            <a:r>
              <a:rPr lang="en-US" i="1" dirty="0"/>
              <a:t>role</a:t>
            </a:r>
            <a:r>
              <a:rPr lang="en-US" dirty="0"/>
              <a:t>&gt;, I want to &lt;</a:t>
            </a:r>
            <a:r>
              <a:rPr lang="en-US" i="1" dirty="0"/>
              <a:t>activity</a:t>
            </a:r>
            <a:r>
              <a:rPr lang="en-US" dirty="0"/>
              <a:t>&gt; so that &lt;</a:t>
            </a:r>
            <a:r>
              <a:rPr lang="en-US" i="1" dirty="0"/>
              <a:t>benefit</a:t>
            </a:r>
            <a:r>
              <a:rPr lang="en-US" dirty="0"/>
              <a:t>&gt;.</a:t>
            </a:r>
          </a:p>
          <a:p>
            <a:pPr lvl="1"/>
            <a:r>
              <a:rPr lang="en-US" dirty="0"/>
              <a:t>&lt;</a:t>
            </a:r>
            <a:r>
              <a:rPr lang="en-US" i="1" dirty="0"/>
              <a:t>role</a:t>
            </a:r>
            <a:r>
              <a:rPr lang="en-US" dirty="0"/>
              <a:t>&gt; is replaced by a user role, which is some category of user</a:t>
            </a:r>
          </a:p>
          <a:p>
            <a:pPr lvl="1"/>
            <a:r>
              <a:rPr lang="en-US" dirty="0"/>
              <a:t>&lt;</a:t>
            </a:r>
            <a:r>
              <a:rPr lang="en-US" i="1" dirty="0"/>
              <a:t>activity</a:t>
            </a:r>
            <a:r>
              <a:rPr lang="en-US" dirty="0"/>
              <a:t>&gt; is a function that the system does</a:t>
            </a:r>
          </a:p>
          <a:p>
            <a:pPr lvl="1"/>
            <a:r>
              <a:rPr lang="en-US" dirty="0"/>
              <a:t>&lt;</a:t>
            </a:r>
            <a:r>
              <a:rPr lang="en-US" i="1" dirty="0"/>
              <a:t>benefit</a:t>
            </a:r>
            <a:r>
              <a:rPr lang="en-US" dirty="0"/>
              <a:t>&gt; shows the value of the activity but is an optional part of user voice form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As a payroll clerk, I want to enter salary data so that payrolls will use adjusted salaries.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9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05FBA-B5FD-4549-BC5C-C070F2F1D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user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07349-570E-4CA6-A94C-B0356095A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Like traditional requirements specifications, user stories should be testable</a:t>
            </a:r>
          </a:p>
          <a:p>
            <a:r>
              <a:rPr lang="en-US" dirty="0"/>
              <a:t>Thus, </a:t>
            </a:r>
            <a:r>
              <a:rPr lang="en-US" dirty="0" err="1"/>
              <a:t>sprintable</a:t>
            </a:r>
            <a:r>
              <a:rPr lang="en-US" dirty="0"/>
              <a:t> user stories should have </a:t>
            </a:r>
            <a:r>
              <a:rPr lang="en-US" b="1" dirty="0"/>
              <a:t>acceptance criteria</a:t>
            </a:r>
            <a:r>
              <a:rPr lang="en-US" dirty="0"/>
              <a:t> or </a:t>
            </a:r>
            <a:r>
              <a:rPr lang="en-US" b="1" dirty="0"/>
              <a:t>conditions of satisfaction</a:t>
            </a:r>
            <a:r>
              <a:rPr lang="en-US" dirty="0"/>
              <a:t> that say what product behavior will count as satisfying the user story</a:t>
            </a:r>
          </a:p>
          <a:p>
            <a:r>
              <a:rPr lang="en-US" dirty="0"/>
              <a:t>Some methods use the three Cs of user stories:</a:t>
            </a:r>
          </a:p>
          <a:p>
            <a:pPr lvl="1"/>
            <a:r>
              <a:rPr lang="en-US" b="1" dirty="0"/>
              <a:t>Card:</a:t>
            </a:r>
            <a:r>
              <a:rPr lang="en-US" dirty="0"/>
              <a:t> An index card (or virtual equivalent) with a user story title and the user story itself on its front</a:t>
            </a:r>
          </a:p>
          <a:p>
            <a:pPr lvl="1"/>
            <a:r>
              <a:rPr lang="en-US" b="1" dirty="0"/>
              <a:t>Conversation:</a:t>
            </a:r>
            <a:r>
              <a:rPr lang="en-US" dirty="0"/>
              <a:t> Discussions about the user story, which might not be written in any way, because agile emphasizes face-to-face discussion</a:t>
            </a:r>
          </a:p>
          <a:p>
            <a:pPr lvl="1"/>
            <a:r>
              <a:rPr lang="en-US" b="1" dirty="0"/>
              <a:t>Confirmation:</a:t>
            </a:r>
            <a:r>
              <a:rPr lang="en-US" dirty="0"/>
              <a:t> Acceptance criteria for the user story, written on the back of the card</a:t>
            </a:r>
          </a:p>
        </p:txBody>
      </p:sp>
    </p:spTree>
    <p:extLst>
      <p:ext uri="{BB962C8B-B14F-4D97-AF65-F5344CB8AC3E}">
        <p14:creationId xmlns:p14="http://schemas.microsoft.com/office/powerpoint/2010/main" val="202942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14599-6090-4F4C-88F0-E6F6564F4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Eliciting stakeholder needs in traditional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BD90A-8B80-47A9-B7F1-45F669593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75192"/>
            <a:ext cx="10972800" cy="492736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It can be difficult to discover what stakeholders actually want from a product</a:t>
            </a:r>
          </a:p>
          <a:p>
            <a:r>
              <a:rPr lang="en-US" dirty="0"/>
              <a:t>Some approaches:</a:t>
            </a:r>
          </a:p>
          <a:p>
            <a:pPr lvl="1"/>
            <a:r>
              <a:rPr lang="en-US" b="1" dirty="0"/>
              <a:t>Interviews:</a:t>
            </a:r>
            <a:r>
              <a:rPr lang="en-US" dirty="0"/>
              <a:t> Ask individual stakeholders what they want and record the answers</a:t>
            </a:r>
          </a:p>
          <a:p>
            <a:pPr lvl="1"/>
            <a:r>
              <a:rPr lang="en-US" b="1" dirty="0"/>
              <a:t>Observation:</a:t>
            </a:r>
            <a:r>
              <a:rPr lang="en-US" dirty="0"/>
              <a:t> Watch the users doing tasks, asking them to describe the actions they're taking</a:t>
            </a:r>
          </a:p>
          <a:p>
            <a:pPr lvl="1"/>
            <a:r>
              <a:rPr lang="en-US" b="1" dirty="0"/>
              <a:t>Focus groups:</a:t>
            </a:r>
            <a:r>
              <a:rPr lang="en-US" dirty="0"/>
              <a:t> Informal discussion with six to nine people and a facilitator</a:t>
            </a:r>
          </a:p>
          <a:p>
            <a:pPr lvl="1"/>
            <a:r>
              <a:rPr lang="en-US" b="1" dirty="0"/>
              <a:t>Workshops:</a:t>
            </a:r>
            <a:r>
              <a:rPr lang="en-US" dirty="0"/>
              <a:t> A meeting focused on documenting the desires of many stakeholders</a:t>
            </a:r>
          </a:p>
          <a:p>
            <a:pPr lvl="1"/>
            <a:r>
              <a:rPr lang="en-US" b="1" dirty="0"/>
              <a:t>Prototypes:</a:t>
            </a:r>
            <a:r>
              <a:rPr lang="en-US" dirty="0"/>
              <a:t> Let stakeholders respond to different versions of a product</a:t>
            </a:r>
          </a:p>
          <a:p>
            <a:pPr lvl="1"/>
            <a:r>
              <a:rPr lang="en-US" b="1" dirty="0"/>
              <a:t>Document studies:</a:t>
            </a:r>
            <a:r>
              <a:rPr lang="en-US" dirty="0"/>
              <a:t> Read documents associated with the business that needs the product</a:t>
            </a:r>
          </a:p>
          <a:p>
            <a:pPr lvl="1"/>
            <a:r>
              <a:rPr lang="en-US" b="1" dirty="0"/>
              <a:t>Competitive product studies:</a:t>
            </a:r>
            <a:r>
              <a:rPr lang="en-US" dirty="0"/>
              <a:t> Analyze similar existing products for strengths and weaknesses</a:t>
            </a:r>
          </a:p>
        </p:txBody>
      </p:sp>
    </p:spTree>
    <p:extLst>
      <p:ext uri="{BB962C8B-B14F-4D97-AF65-F5344CB8AC3E}">
        <p14:creationId xmlns:p14="http://schemas.microsoft.com/office/powerpoint/2010/main" val="191060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D2E63-E71E-49DD-8954-2C3EC2258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Eliciting stakeholder needs in agile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6E6D3-1E23-4CAF-BA05-81758D27C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Agile processes don't focus on getting all the requirements up front</a:t>
            </a:r>
          </a:p>
          <a:p>
            <a:r>
              <a:rPr lang="en-US" dirty="0"/>
              <a:t>Instead, a cornerstone of the agile approach is constantly getting feedback, allowing for quick responses</a:t>
            </a:r>
          </a:p>
          <a:p>
            <a:r>
              <a:rPr lang="en-US" dirty="0"/>
              <a:t>The product itself becomes an evolving prototype that it easy to understand and unlikely to become obsolete</a:t>
            </a:r>
          </a:p>
          <a:p>
            <a:r>
              <a:rPr lang="en-US" dirty="0"/>
              <a:t>Potential problems:</a:t>
            </a:r>
          </a:p>
          <a:p>
            <a:pPr lvl="1"/>
            <a:r>
              <a:rPr lang="en-US" dirty="0"/>
              <a:t>Stakeholders can overreact to current problems and lose sight of the big picture</a:t>
            </a:r>
          </a:p>
          <a:p>
            <a:pPr lvl="1"/>
            <a:r>
              <a:rPr lang="en-US" dirty="0"/>
              <a:t>Agile methods give a lot of power to the few stakeholders who give feedback, and others might be ignored</a:t>
            </a:r>
          </a:p>
        </p:txBody>
      </p:sp>
    </p:spTree>
    <p:extLst>
      <p:ext uri="{BB962C8B-B14F-4D97-AF65-F5344CB8AC3E}">
        <p14:creationId xmlns:p14="http://schemas.microsoft.com/office/powerpoint/2010/main" val="410895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1991A-93EB-470B-B123-5ECAFC6DE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Out the Door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E8EDE-E9F9-4040-845E-A34275297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3777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9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time…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day on Friday</a:t>
            </a:r>
          </a:p>
          <a:p>
            <a:r>
              <a:rPr lang="en-US" dirty="0"/>
              <a:t>Next Monday:</a:t>
            </a:r>
          </a:p>
          <a:p>
            <a:pPr lvl="1"/>
            <a:r>
              <a:rPr lang="en-US" dirty="0"/>
              <a:t>Verifying and validating requirements</a:t>
            </a:r>
          </a:p>
          <a:p>
            <a:pPr lvl="1"/>
            <a:r>
              <a:rPr lang="en-US" dirty="0"/>
              <a:t>Requirements management</a:t>
            </a:r>
          </a:p>
          <a:p>
            <a:pPr lvl="1"/>
            <a:r>
              <a:rPr lang="en-US" dirty="0"/>
              <a:t>Requirements and design</a:t>
            </a:r>
          </a:p>
          <a:p>
            <a:pPr lvl="1"/>
            <a:r>
              <a:rPr lang="en-US" dirty="0"/>
              <a:t>Requirements modeling and UML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775192"/>
            <a:ext cx="10972800" cy="4625609"/>
          </a:xfrm>
        </p:spPr>
        <p:txBody>
          <a:bodyPr>
            <a:normAutofit/>
          </a:bodyPr>
          <a:lstStyle/>
          <a:p>
            <a:r>
              <a:rPr lang="en-US" dirty="0"/>
              <a:t>Keep reading Chapter 5: Software Product Requirements for Monday</a:t>
            </a:r>
          </a:p>
          <a:p>
            <a:r>
              <a:rPr lang="en-US" dirty="0"/>
              <a:t>Keep working on your projects</a:t>
            </a:r>
          </a:p>
          <a:p>
            <a:pPr lvl="1"/>
            <a:r>
              <a:rPr lang="en-US" dirty="0"/>
              <a:t>Project 1 (Draft) is due next Friday, September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United States of Dolly Parton | The New Yorker">
            <a:extLst>
              <a:ext uri="{FF2B5EF4-FFF2-40B4-BE49-F238E27FC236}">
                <a16:creationId xmlns:a16="http://schemas.microsoft.com/office/drawing/2014/main" id="{525A940B-BFC2-4C2C-8AB3-68BAFB96C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5" y="0"/>
            <a:ext cx="7496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304E0BD-ECD2-4593-8597-6642AFB91DED}"/>
              </a:ext>
            </a:extLst>
          </p:cNvPr>
          <p:cNvSpPr/>
          <p:nvPr/>
        </p:nvSpPr>
        <p:spPr>
          <a:xfrm>
            <a:off x="-228600" y="0"/>
            <a:ext cx="7620000" cy="6858000"/>
          </a:xfrm>
          <a:prstGeom prst="rect">
            <a:avLst/>
          </a:prstGeom>
          <a:gradFill>
            <a:gsLst>
              <a:gs pos="7500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Dolly</a:t>
            </a:r>
          </a:p>
          <a:p>
            <a:pPr algn="ctr"/>
            <a:r>
              <a:rPr lang="en-US" sz="7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Parton</a:t>
            </a:r>
          </a:p>
          <a:p>
            <a:pPr algn="ctr"/>
            <a:r>
              <a:rPr lang="en-US" sz="72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1946 - 2026</a:t>
            </a:r>
          </a:p>
        </p:txBody>
      </p:sp>
    </p:spTree>
    <p:extLst>
      <p:ext uri="{BB962C8B-B14F-4D97-AF65-F5344CB8AC3E}">
        <p14:creationId xmlns:p14="http://schemas.microsoft.com/office/powerpoint/2010/main" val="2380184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github octoca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7301" r="24000" b="7619"/>
          <a:stretch/>
        </p:blipFill>
        <p:spPr bwMode="auto">
          <a:xfrm>
            <a:off x="8772986" y="4038600"/>
            <a:ext cx="340852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GitHub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GitHub.com provides online repositories for code</a:t>
            </a:r>
          </a:p>
          <a:p>
            <a:pPr lvl="1"/>
            <a:r>
              <a:rPr lang="en-US" dirty="0"/>
              <a:t>Private repositories used to cost money, but now they are free until you use too much space</a:t>
            </a:r>
          </a:p>
          <a:p>
            <a:pPr lvl="1"/>
            <a:r>
              <a:rPr lang="en-US" dirty="0"/>
              <a:t>Public repositories have fewer restrictions</a:t>
            </a:r>
          </a:p>
          <a:p>
            <a:r>
              <a:rPr lang="en-US" dirty="0" err="1"/>
              <a:t>Git</a:t>
            </a:r>
            <a:r>
              <a:rPr lang="en-US" dirty="0"/>
              <a:t> can be used without GitHub</a:t>
            </a:r>
          </a:p>
          <a:p>
            <a:r>
              <a:rPr lang="en-US" dirty="0"/>
              <a:t>GitHub can even be used without </a:t>
            </a:r>
            <a:r>
              <a:rPr lang="en-US" dirty="0" err="1"/>
              <a:t>Git</a:t>
            </a:r>
            <a:r>
              <a:rPr lang="en-US" dirty="0"/>
              <a:t> (since it has support for SVN)</a:t>
            </a:r>
          </a:p>
          <a:p>
            <a:r>
              <a:rPr lang="en-US" dirty="0"/>
              <a:t>GitHub has nice tools for:</a:t>
            </a:r>
          </a:p>
          <a:p>
            <a:pPr lvl="1"/>
            <a:r>
              <a:rPr lang="en-US" dirty="0"/>
              <a:t>Visualizing who's committing and how much they have changed</a:t>
            </a:r>
          </a:p>
          <a:p>
            <a:pPr lvl="1"/>
            <a:r>
              <a:rPr lang="en-US" dirty="0"/>
              <a:t>Issue tracking</a:t>
            </a:r>
          </a:p>
          <a:p>
            <a:pPr lvl="1"/>
            <a:r>
              <a:rPr lang="en-US" dirty="0"/>
              <a:t>Writing commit information and Read Me files</a:t>
            </a:r>
          </a:p>
          <a:p>
            <a:pPr lvl="1"/>
            <a:r>
              <a:rPr lang="en-US" dirty="0"/>
              <a:t>Pushing and pulling repos stored on GitHub</a:t>
            </a:r>
          </a:p>
          <a:p>
            <a:pPr lvl="1"/>
            <a:r>
              <a:rPr lang="en-US" dirty="0"/>
              <a:t>Creating webpages related to releasing software</a:t>
            </a:r>
          </a:p>
          <a:p>
            <a:r>
              <a:rPr lang="en-US" dirty="0"/>
              <a:t>Ironically, Linus Torvalds hates GitHub</a:t>
            </a:r>
          </a:p>
        </p:txBody>
      </p:sp>
    </p:spTree>
    <p:extLst>
      <p:ext uri="{BB962C8B-B14F-4D97-AF65-F5344CB8AC3E}">
        <p14:creationId xmlns:p14="http://schemas.microsoft.com/office/powerpoint/2010/main" val="48873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DA0DB-85F1-402A-81DF-E610BC795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CB76A-20BB-446D-95FD-66B5ECC189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064A3A-1AB3-4CEA-A731-77F3B1D66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8D769A-7883-442A-B4A4-9A5A05C87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requirement</a:t>
            </a:r>
            <a:r>
              <a:rPr lang="en-US" dirty="0"/>
              <a:t> is a property or behavior a product must exhibit</a:t>
            </a:r>
          </a:p>
          <a:p>
            <a:r>
              <a:rPr lang="en-US" dirty="0"/>
              <a:t>A </a:t>
            </a:r>
            <a:r>
              <a:rPr lang="en-US" b="1" dirty="0"/>
              <a:t>specification</a:t>
            </a:r>
            <a:r>
              <a:rPr lang="en-US" dirty="0"/>
              <a:t> is a precise description</a:t>
            </a:r>
          </a:p>
          <a:p>
            <a:r>
              <a:rPr lang="en-US" dirty="0"/>
              <a:t>A </a:t>
            </a:r>
            <a:r>
              <a:rPr lang="en-US" b="1" dirty="0"/>
              <a:t>requirements specification</a:t>
            </a:r>
            <a:r>
              <a:rPr lang="en-US" dirty="0"/>
              <a:t> is (unsurprisingly) a precise description of the properties or behaviors a product must have</a:t>
            </a:r>
          </a:p>
        </p:txBody>
      </p:sp>
    </p:spTree>
    <p:extLst>
      <p:ext uri="{BB962C8B-B14F-4D97-AF65-F5344CB8AC3E}">
        <p14:creationId xmlns:p14="http://schemas.microsoft.com/office/powerpoint/2010/main" val="418987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8BA62-8048-48AE-85BB-494FFAA92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0828-18D6-4608-BAFF-B9BF3B79B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Stakeholders</a:t>
            </a:r>
            <a:r>
              <a:rPr lang="en-US" dirty="0"/>
              <a:t> are anyone affected by a product or its development</a:t>
            </a:r>
          </a:p>
          <a:p>
            <a:pPr lvl="1"/>
            <a:r>
              <a:rPr lang="en-US" b="1" dirty="0"/>
              <a:t>Customers</a:t>
            </a:r>
            <a:r>
              <a:rPr lang="en-US" dirty="0"/>
              <a:t> are the people that pay for a product</a:t>
            </a:r>
          </a:p>
          <a:p>
            <a:pPr lvl="1"/>
            <a:r>
              <a:rPr lang="en-US" b="1" dirty="0"/>
              <a:t>Users</a:t>
            </a:r>
            <a:r>
              <a:rPr lang="en-US" dirty="0"/>
              <a:t> are people who interact with the product</a:t>
            </a:r>
          </a:p>
          <a:p>
            <a:pPr lvl="1"/>
            <a:r>
              <a:rPr lang="en-US" b="1" dirty="0"/>
              <a:t>Clients</a:t>
            </a:r>
            <a:r>
              <a:rPr lang="en-US" dirty="0"/>
              <a:t> are people for whom software was created (includes both customers and users)</a:t>
            </a:r>
          </a:p>
          <a:p>
            <a:pPr lvl="1"/>
            <a:r>
              <a:rPr lang="en-US" b="1" dirty="0"/>
              <a:t>Developers</a:t>
            </a:r>
            <a:r>
              <a:rPr lang="en-US" dirty="0"/>
              <a:t> are all the people who work on the project</a:t>
            </a:r>
          </a:p>
          <a:p>
            <a:pPr lvl="1"/>
            <a:r>
              <a:rPr lang="en-US" b="1" dirty="0"/>
              <a:t>Regulators</a:t>
            </a:r>
            <a:r>
              <a:rPr lang="en-US" dirty="0"/>
              <a:t> are responsible for ensuring that software meets standards</a:t>
            </a:r>
          </a:p>
          <a:p>
            <a:pPr lvl="1"/>
            <a:r>
              <a:rPr lang="en-US" b="1" dirty="0"/>
              <a:t>Marketers</a:t>
            </a:r>
            <a:r>
              <a:rPr lang="en-US" dirty="0"/>
              <a:t> stand in for clients when making mass-market products</a:t>
            </a:r>
          </a:p>
        </p:txBody>
      </p:sp>
    </p:spTree>
    <p:extLst>
      <p:ext uri="{BB962C8B-B14F-4D97-AF65-F5344CB8AC3E}">
        <p14:creationId xmlns:p14="http://schemas.microsoft.com/office/powerpoint/2010/main" val="4106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32D63-59F8-4BED-B75C-B1A7611E9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829F4-FE37-4A4A-9762-9176E0999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the stakeholders have needs, but not all of these needs can or should be requirements</a:t>
            </a:r>
          </a:p>
          <a:p>
            <a:r>
              <a:rPr lang="en-US" dirty="0"/>
              <a:t>Stakeholder needs are frequently in conflict</a:t>
            </a:r>
          </a:p>
          <a:p>
            <a:pPr lvl="1"/>
            <a:r>
              <a:rPr lang="en-US" dirty="0"/>
              <a:t>It's a pain to put good privacy controls into a product</a:t>
            </a:r>
          </a:p>
          <a:p>
            <a:pPr lvl="1"/>
            <a:r>
              <a:rPr lang="en-US" dirty="0"/>
              <a:t>But regulators might require it</a:t>
            </a:r>
          </a:p>
          <a:p>
            <a:r>
              <a:rPr lang="en-US" dirty="0"/>
              <a:t>Stakeholder needs are incomplete and sometimes incorrect</a:t>
            </a:r>
          </a:p>
          <a:p>
            <a:r>
              <a:rPr lang="en-US" dirty="0"/>
              <a:t>Stakeholders needs are often abstract</a:t>
            </a:r>
          </a:p>
          <a:p>
            <a:pPr lvl="1"/>
            <a:r>
              <a:rPr lang="en-US" dirty="0"/>
              <a:t>"The game should be awesome."</a:t>
            </a:r>
          </a:p>
        </p:txBody>
      </p:sp>
    </p:spTree>
    <p:extLst>
      <p:ext uri="{BB962C8B-B14F-4D97-AF65-F5344CB8AC3E}">
        <p14:creationId xmlns:p14="http://schemas.microsoft.com/office/powerpoint/2010/main" val="122586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2697</TotalTime>
  <Words>1988</Words>
  <Application>Microsoft Office PowerPoint</Application>
  <PresentationFormat>Widescreen</PresentationFormat>
  <Paragraphs>200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Corbel</vt:lpstr>
      <vt:lpstr>Times New Roman</vt:lpstr>
      <vt:lpstr>Wingdings</vt:lpstr>
      <vt:lpstr>Wingdings 2</vt:lpstr>
      <vt:lpstr>Wingdings 3</vt:lpstr>
      <vt:lpstr>Module</vt:lpstr>
      <vt:lpstr>COMP 3100</vt:lpstr>
      <vt:lpstr>Last time</vt:lpstr>
      <vt:lpstr>Questions?</vt:lpstr>
      <vt:lpstr>PowerPoint Presentation</vt:lpstr>
      <vt:lpstr>GitHub</vt:lpstr>
      <vt:lpstr>Requirements</vt:lpstr>
      <vt:lpstr>Terminology</vt:lpstr>
      <vt:lpstr>Stakeholders</vt:lpstr>
      <vt:lpstr>Stakeholder needs</vt:lpstr>
      <vt:lpstr>More on stakeholder needs</vt:lpstr>
      <vt:lpstr>Functional and non-functional requirements</vt:lpstr>
      <vt:lpstr>Non-functional requirements</vt:lpstr>
      <vt:lpstr>Abstraction in specification</vt:lpstr>
      <vt:lpstr>Levels of abstraction</vt:lpstr>
      <vt:lpstr>More levels of abstraction</vt:lpstr>
      <vt:lpstr>Requirements in traditional processes</vt:lpstr>
      <vt:lpstr>Problems with requirements in traditional processes</vt:lpstr>
      <vt:lpstr>Requirements in agile processes</vt:lpstr>
      <vt:lpstr>How Scrum tries to make changing requirements cheap and easy</vt:lpstr>
      <vt:lpstr>Stating specifications in traditional processes</vt:lpstr>
      <vt:lpstr>Testable requirements</vt:lpstr>
      <vt:lpstr>Requirements traceability</vt:lpstr>
      <vt:lpstr>Stating specifications in agile processes</vt:lpstr>
      <vt:lpstr>User voice form</vt:lpstr>
      <vt:lpstr>Good user stories</vt:lpstr>
      <vt:lpstr>Eliciting stakeholder needs in traditional processes</vt:lpstr>
      <vt:lpstr>Eliciting stakeholder needs in agile processes</vt:lpstr>
      <vt:lpstr>Ticket Out the Door</vt:lpstr>
      <vt:lpstr>Upcoming</vt:lpstr>
      <vt:lpstr>Next time…</vt:lpstr>
      <vt:lpstr>Reminders</vt:lpstr>
    </vt:vector>
  </TitlesOfParts>
  <Company>Elizabethtown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CS121</dc:title>
  <dc:creator>your username</dc:creator>
  <cp:lastModifiedBy>Wittman, Barry</cp:lastModifiedBy>
  <cp:revision>304</cp:revision>
  <dcterms:created xsi:type="dcterms:W3CDTF">2009-08-24T20:26:10Z</dcterms:created>
  <dcterms:modified xsi:type="dcterms:W3CDTF">2026-08-26T16:32:39Z</dcterms:modified>
</cp:coreProperties>
</file>